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8" r:id="rId4"/>
    <p:sldId id="259" r:id="rId5"/>
    <p:sldId id="261" r:id="rId6"/>
    <p:sldId id="262" r:id="rId7"/>
    <p:sldId id="263" r:id="rId8"/>
    <p:sldId id="264" r:id="rId9"/>
    <p:sldId id="265" r:id="rId10"/>
    <p:sldId id="271" r:id="rId11"/>
    <p:sldId id="260" r:id="rId12"/>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6252C-4D70-47BF-9271-6A44BD01C05C}" type="datetimeFigureOut">
              <a:rPr lang="ru-KZ" smtClean="0"/>
              <a:t>02.11.2025</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771EE-7C73-4CB3-84A7-3FF6EA3B4F79}" type="slidenum">
              <a:rPr lang="ru-KZ" smtClean="0"/>
              <a:t>‹#›</a:t>
            </a:fld>
            <a:endParaRPr lang="ru-KZ"/>
          </a:p>
        </p:txBody>
      </p:sp>
    </p:spTree>
    <p:extLst>
      <p:ext uri="{BB962C8B-B14F-4D97-AF65-F5344CB8AC3E}">
        <p14:creationId xmlns:p14="http://schemas.microsoft.com/office/powerpoint/2010/main" val="118383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0681F3-F1C5-4083-BF0E-EC5E4DD76053}" type="slidenum">
              <a:rPr lang="ru-RU" smtClean="0"/>
              <a:t>1</a:t>
            </a:fld>
            <a:endParaRPr lang="ru-RU"/>
          </a:p>
        </p:txBody>
      </p:sp>
    </p:spTree>
    <p:extLst>
      <p:ext uri="{BB962C8B-B14F-4D97-AF65-F5344CB8AC3E}">
        <p14:creationId xmlns:p14="http://schemas.microsoft.com/office/powerpoint/2010/main" val="48023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DBCCED-6D09-4443-65DB-1EF48BAB0C9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3A395A51-A776-1E96-44D9-F1FA2ECC5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1797DE0C-B433-13F7-0351-DA648BE00222}"/>
              </a:ext>
            </a:extLst>
          </p:cNvPr>
          <p:cNvSpPr>
            <a:spLocks noGrp="1"/>
          </p:cNvSpPr>
          <p:nvPr>
            <p:ph type="dt" sz="half" idx="10"/>
          </p:nvPr>
        </p:nvSpPr>
        <p:spPr/>
        <p:txBody>
          <a:bodyPr/>
          <a:lstStyle/>
          <a:p>
            <a:fld id="{04EFB7F5-A23A-42D8-9AE2-A89722507AF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49B28734-3A9D-3172-DC02-22180A246B9C}"/>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0E29AE4-37D6-C8F8-DD7D-78C2703ED086}"/>
              </a:ext>
            </a:extLst>
          </p:cNvPr>
          <p:cNvSpPr>
            <a:spLocks noGrp="1"/>
          </p:cNvSpPr>
          <p:nvPr>
            <p:ph type="sldNum" sz="quarter" idx="12"/>
          </p:nvPr>
        </p:nvSpPr>
        <p:spPr/>
        <p:txBody>
          <a:bodyPr/>
          <a:lstStyle/>
          <a:p>
            <a:fld id="{79A94D9C-0AE5-4DFB-ADCF-4B0537777177}" type="slidenum">
              <a:rPr lang="ru-KZ" smtClean="0"/>
              <a:t>‹#›</a:t>
            </a:fld>
            <a:endParaRPr lang="ru-KZ"/>
          </a:p>
        </p:txBody>
      </p:sp>
    </p:spTree>
    <p:extLst>
      <p:ext uri="{BB962C8B-B14F-4D97-AF65-F5344CB8AC3E}">
        <p14:creationId xmlns:p14="http://schemas.microsoft.com/office/powerpoint/2010/main" val="269842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C3018F-BFE3-2012-9ABF-04D9D16400C3}"/>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BDDB3A8F-FDBC-43A7-0701-763167A24FD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B3BF5F7-E66D-CB93-2B03-5422BC310D96}"/>
              </a:ext>
            </a:extLst>
          </p:cNvPr>
          <p:cNvSpPr>
            <a:spLocks noGrp="1"/>
          </p:cNvSpPr>
          <p:nvPr>
            <p:ph type="dt" sz="half" idx="10"/>
          </p:nvPr>
        </p:nvSpPr>
        <p:spPr/>
        <p:txBody>
          <a:bodyPr/>
          <a:lstStyle/>
          <a:p>
            <a:fld id="{04EFB7F5-A23A-42D8-9AE2-A89722507AF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01C39D93-7344-059E-A744-973BE6F4D327}"/>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F6BFAD6-D551-842D-EDB6-D6D8A472040D}"/>
              </a:ext>
            </a:extLst>
          </p:cNvPr>
          <p:cNvSpPr>
            <a:spLocks noGrp="1"/>
          </p:cNvSpPr>
          <p:nvPr>
            <p:ph type="sldNum" sz="quarter" idx="12"/>
          </p:nvPr>
        </p:nvSpPr>
        <p:spPr/>
        <p:txBody>
          <a:bodyPr/>
          <a:lstStyle/>
          <a:p>
            <a:fld id="{79A94D9C-0AE5-4DFB-ADCF-4B0537777177}" type="slidenum">
              <a:rPr lang="ru-KZ" smtClean="0"/>
              <a:t>‹#›</a:t>
            </a:fld>
            <a:endParaRPr lang="ru-KZ"/>
          </a:p>
        </p:txBody>
      </p:sp>
    </p:spTree>
    <p:extLst>
      <p:ext uri="{BB962C8B-B14F-4D97-AF65-F5344CB8AC3E}">
        <p14:creationId xmlns:p14="http://schemas.microsoft.com/office/powerpoint/2010/main" val="148647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0756E4F-77DD-7047-8BF8-52B28AB0F8E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E567E738-6E56-7332-B63E-494CD2599CD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7EC2491B-CB18-B371-183C-6DF75D99CF45}"/>
              </a:ext>
            </a:extLst>
          </p:cNvPr>
          <p:cNvSpPr>
            <a:spLocks noGrp="1"/>
          </p:cNvSpPr>
          <p:nvPr>
            <p:ph type="dt" sz="half" idx="10"/>
          </p:nvPr>
        </p:nvSpPr>
        <p:spPr/>
        <p:txBody>
          <a:bodyPr/>
          <a:lstStyle/>
          <a:p>
            <a:fld id="{04EFB7F5-A23A-42D8-9AE2-A89722507AF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C42CE045-363E-7A9E-9E7A-437D87CFCAB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B4A221F-4ED8-962A-253B-D1142E992FE1}"/>
              </a:ext>
            </a:extLst>
          </p:cNvPr>
          <p:cNvSpPr>
            <a:spLocks noGrp="1"/>
          </p:cNvSpPr>
          <p:nvPr>
            <p:ph type="sldNum" sz="quarter" idx="12"/>
          </p:nvPr>
        </p:nvSpPr>
        <p:spPr/>
        <p:txBody>
          <a:bodyPr/>
          <a:lstStyle/>
          <a:p>
            <a:fld id="{79A94D9C-0AE5-4DFB-ADCF-4B0537777177}" type="slidenum">
              <a:rPr lang="ru-KZ" smtClean="0"/>
              <a:t>‹#›</a:t>
            </a:fld>
            <a:endParaRPr lang="ru-KZ"/>
          </a:p>
        </p:txBody>
      </p:sp>
    </p:spTree>
    <p:extLst>
      <p:ext uri="{BB962C8B-B14F-4D97-AF65-F5344CB8AC3E}">
        <p14:creationId xmlns:p14="http://schemas.microsoft.com/office/powerpoint/2010/main" val="327494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63D8FD-A2F4-04C1-508F-DA44B66A92E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3663412B-821A-ACD7-3502-D852D4A1AE6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3650182F-867A-5A0B-2A9B-8F998F2FBAFD}"/>
              </a:ext>
            </a:extLst>
          </p:cNvPr>
          <p:cNvSpPr>
            <a:spLocks noGrp="1"/>
          </p:cNvSpPr>
          <p:nvPr>
            <p:ph type="dt" sz="half" idx="10"/>
          </p:nvPr>
        </p:nvSpPr>
        <p:spPr/>
        <p:txBody>
          <a:bodyPr/>
          <a:lstStyle/>
          <a:p>
            <a:fld id="{04EFB7F5-A23A-42D8-9AE2-A89722507AF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BC5FF25F-29E4-EFAE-0158-BD2D5A936689}"/>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54FD5A4B-31B2-DE9F-6632-2F0B34AFEA07}"/>
              </a:ext>
            </a:extLst>
          </p:cNvPr>
          <p:cNvSpPr>
            <a:spLocks noGrp="1"/>
          </p:cNvSpPr>
          <p:nvPr>
            <p:ph type="sldNum" sz="quarter" idx="12"/>
          </p:nvPr>
        </p:nvSpPr>
        <p:spPr/>
        <p:txBody>
          <a:bodyPr/>
          <a:lstStyle/>
          <a:p>
            <a:fld id="{79A94D9C-0AE5-4DFB-ADCF-4B0537777177}" type="slidenum">
              <a:rPr lang="ru-KZ" smtClean="0"/>
              <a:t>‹#›</a:t>
            </a:fld>
            <a:endParaRPr lang="ru-KZ"/>
          </a:p>
        </p:txBody>
      </p:sp>
    </p:spTree>
    <p:extLst>
      <p:ext uri="{BB962C8B-B14F-4D97-AF65-F5344CB8AC3E}">
        <p14:creationId xmlns:p14="http://schemas.microsoft.com/office/powerpoint/2010/main" val="59172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4B581C-4621-1BC8-2928-B227CD9CDBB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CD4D5E48-1F89-F720-BB5F-B165321F9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F29F1FF-27A8-118F-CE57-4721162CDB3D}"/>
              </a:ext>
            </a:extLst>
          </p:cNvPr>
          <p:cNvSpPr>
            <a:spLocks noGrp="1"/>
          </p:cNvSpPr>
          <p:nvPr>
            <p:ph type="dt" sz="half" idx="10"/>
          </p:nvPr>
        </p:nvSpPr>
        <p:spPr/>
        <p:txBody>
          <a:bodyPr/>
          <a:lstStyle/>
          <a:p>
            <a:fld id="{04EFB7F5-A23A-42D8-9AE2-A89722507AF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9B89258D-9C12-9B67-2303-563C817FC9EF}"/>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491B8E3-8417-D3D6-A051-9375B1E3EE9C}"/>
              </a:ext>
            </a:extLst>
          </p:cNvPr>
          <p:cNvSpPr>
            <a:spLocks noGrp="1"/>
          </p:cNvSpPr>
          <p:nvPr>
            <p:ph type="sldNum" sz="quarter" idx="12"/>
          </p:nvPr>
        </p:nvSpPr>
        <p:spPr/>
        <p:txBody>
          <a:bodyPr/>
          <a:lstStyle/>
          <a:p>
            <a:fld id="{79A94D9C-0AE5-4DFB-ADCF-4B0537777177}" type="slidenum">
              <a:rPr lang="ru-KZ" smtClean="0"/>
              <a:t>‹#›</a:t>
            </a:fld>
            <a:endParaRPr lang="ru-KZ"/>
          </a:p>
        </p:txBody>
      </p:sp>
    </p:spTree>
    <p:extLst>
      <p:ext uri="{BB962C8B-B14F-4D97-AF65-F5344CB8AC3E}">
        <p14:creationId xmlns:p14="http://schemas.microsoft.com/office/powerpoint/2010/main" val="179385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4471B7-BF0A-AC22-F5D5-5EC1B88D2D77}"/>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71B3E08B-0907-3D93-301A-D617F5D3647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45F12F47-99C8-AE2A-097B-7B81FE11551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C4601FA7-B5D9-5756-BC26-4EB79EF067C5}"/>
              </a:ext>
            </a:extLst>
          </p:cNvPr>
          <p:cNvSpPr>
            <a:spLocks noGrp="1"/>
          </p:cNvSpPr>
          <p:nvPr>
            <p:ph type="dt" sz="half" idx="10"/>
          </p:nvPr>
        </p:nvSpPr>
        <p:spPr/>
        <p:txBody>
          <a:bodyPr/>
          <a:lstStyle/>
          <a:p>
            <a:fld id="{04EFB7F5-A23A-42D8-9AE2-A89722507AFC}"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92FCA016-5867-E73C-8264-F1BA9AC37255}"/>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E6201772-3C28-6083-6FA2-7D7A14E8FCF7}"/>
              </a:ext>
            </a:extLst>
          </p:cNvPr>
          <p:cNvSpPr>
            <a:spLocks noGrp="1"/>
          </p:cNvSpPr>
          <p:nvPr>
            <p:ph type="sldNum" sz="quarter" idx="12"/>
          </p:nvPr>
        </p:nvSpPr>
        <p:spPr/>
        <p:txBody>
          <a:bodyPr/>
          <a:lstStyle/>
          <a:p>
            <a:fld id="{79A94D9C-0AE5-4DFB-ADCF-4B0537777177}" type="slidenum">
              <a:rPr lang="ru-KZ" smtClean="0"/>
              <a:t>‹#›</a:t>
            </a:fld>
            <a:endParaRPr lang="ru-KZ"/>
          </a:p>
        </p:txBody>
      </p:sp>
    </p:spTree>
    <p:extLst>
      <p:ext uri="{BB962C8B-B14F-4D97-AF65-F5344CB8AC3E}">
        <p14:creationId xmlns:p14="http://schemas.microsoft.com/office/powerpoint/2010/main" val="404068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23D26D-638E-CFEC-FCB3-ED5D2185035A}"/>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43645D30-BEAB-F87A-86E2-9B36FEBD2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9B7AFF6-0D5E-414F-F256-8E40DFEAD1E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C7B488B5-875E-61AE-F14A-C8F932C496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4D42BD7-7661-E2DB-4963-D7F061D5B90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25204138-D4C9-208A-73F2-97BAF7FC17D3}"/>
              </a:ext>
            </a:extLst>
          </p:cNvPr>
          <p:cNvSpPr>
            <a:spLocks noGrp="1"/>
          </p:cNvSpPr>
          <p:nvPr>
            <p:ph type="dt" sz="half" idx="10"/>
          </p:nvPr>
        </p:nvSpPr>
        <p:spPr/>
        <p:txBody>
          <a:bodyPr/>
          <a:lstStyle/>
          <a:p>
            <a:fld id="{04EFB7F5-A23A-42D8-9AE2-A89722507AFC}" type="datetimeFigureOut">
              <a:rPr lang="ru-KZ" smtClean="0"/>
              <a:t>02.11.2025</a:t>
            </a:fld>
            <a:endParaRPr lang="ru-KZ"/>
          </a:p>
        </p:txBody>
      </p:sp>
      <p:sp>
        <p:nvSpPr>
          <p:cNvPr id="8" name="Нижний колонтитул 7">
            <a:extLst>
              <a:ext uri="{FF2B5EF4-FFF2-40B4-BE49-F238E27FC236}">
                <a16:creationId xmlns:a16="http://schemas.microsoft.com/office/drawing/2014/main" id="{991FF2ED-A6AB-4ADA-8935-ABE32AE8A8D5}"/>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541DF0BD-EC9C-8CCA-8C0C-5C180346BA5A}"/>
              </a:ext>
            </a:extLst>
          </p:cNvPr>
          <p:cNvSpPr>
            <a:spLocks noGrp="1"/>
          </p:cNvSpPr>
          <p:nvPr>
            <p:ph type="sldNum" sz="quarter" idx="12"/>
          </p:nvPr>
        </p:nvSpPr>
        <p:spPr/>
        <p:txBody>
          <a:bodyPr/>
          <a:lstStyle/>
          <a:p>
            <a:fld id="{79A94D9C-0AE5-4DFB-ADCF-4B0537777177}" type="slidenum">
              <a:rPr lang="ru-KZ" smtClean="0"/>
              <a:t>‹#›</a:t>
            </a:fld>
            <a:endParaRPr lang="ru-KZ"/>
          </a:p>
        </p:txBody>
      </p:sp>
    </p:spTree>
    <p:extLst>
      <p:ext uri="{BB962C8B-B14F-4D97-AF65-F5344CB8AC3E}">
        <p14:creationId xmlns:p14="http://schemas.microsoft.com/office/powerpoint/2010/main" val="358247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E74F05-864C-ABF8-6407-3BE371A2547E}"/>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865428BB-E370-A1DB-BCFC-521CC02762F0}"/>
              </a:ext>
            </a:extLst>
          </p:cNvPr>
          <p:cNvSpPr>
            <a:spLocks noGrp="1"/>
          </p:cNvSpPr>
          <p:nvPr>
            <p:ph type="dt" sz="half" idx="10"/>
          </p:nvPr>
        </p:nvSpPr>
        <p:spPr/>
        <p:txBody>
          <a:bodyPr/>
          <a:lstStyle/>
          <a:p>
            <a:fld id="{04EFB7F5-A23A-42D8-9AE2-A89722507AFC}" type="datetimeFigureOut">
              <a:rPr lang="ru-KZ" smtClean="0"/>
              <a:t>02.11.2025</a:t>
            </a:fld>
            <a:endParaRPr lang="ru-KZ"/>
          </a:p>
        </p:txBody>
      </p:sp>
      <p:sp>
        <p:nvSpPr>
          <p:cNvPr id="4" name="Нижний колонтитул 3">
            <a:extLst>
              <a:ext uri="{FF2B5EF4-FFF2-40B4-BE49-F238E27FC236}">
                <a16:creationId xmlns:a16="http://schemas.microsoft.com/office/drawing/2014/main" id="{3B7B6B09-59D3-867E-1289-C5772FB61617}"/>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E572A82E-9173-57C1-1F7E-34BD137EC3F9}"/>
              </a:ext>
            </a:extLst>
          </p:cNvPr>
          <p:cNvSpPr>
            <a:spLocks noGrp="1"/>
          </p:cNvSpPr>
          <p:nvPr>
            <p:ph type="sldNum" sz="quarter" idx="12"/>
          </p:nvPr>
        </p:nvSpPr>
        <p:spPr/>
        <p:txBody>
          <a:bodyPr/>
          <a:lstStyle/>
          <a:p>
            <a:fld id="{79A94D9C-0AE5-4DFB-ADCF-4B0537777177}" type="slidenum">
              <a:rPr lang="ru-KZ" smtClean="0"/>
              <a:t>‹#›</a:t>
            </a:fld>
            <a:endParaRPr lang="ru-KZ"/>
          </a:p>
        </p:txBody>
      </p:sp>
    </p:spTree>
    <p:extLst>
      <p:ext uri="{BB962C8B-B14F-4D97-AF65-F5344CB8AC3E}">
        <p14:creationId xmlns:p14="http://schemas.microsoft.com/office/powerpoint/2010/main" val="354768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43AD56C-8AFF-0A23-56C2-DDFA2E621269}"/>
              </a:ext>
            </a:extLst>
          </p:cNvPr>
          <p:cNvSpPr>
            <a:spLocks noGrp="1"/>
          </p:cNvSpPr>
          <p:nvPr>
            <p:ph type="dt" sz="half" idx="10"/>
          </p:nvPr>
        </p:nvSpPr>
        <p:spPr/>
        <p:txBody>
          <a:bodyPr/>
          <a:lstStyle/>
          <a:p>
            <a:fld id="{04EFB7F5-A23A-42D8-9AE2-A89722507AFC}" type="datetimeFigureOut">
              <a:rPr lang="ru-KZ" smtClean="0"/>
              <a:t>02.11.2025</a:t>
            </a:fld>
            <a:endParaRPr lang="ru-KZ"/>
          </a:p>
        </p:txBody>
      </p:sp>
      <p:sp>
        <p:nvSpPr>
          <p:cNvPr id="3" name="Нижний колонтитул 2">
            <a:extLst>
              <a:ext uri="{FF2B5EF4-FFF2-40B4-BE49-F238E27FC236}">
                <a16:creationId xmlns:a16="http://schemas.microsoft.com/office/drawing/2014/main" id="{C44E301C-BC93-9AA5-BA71-BB2FBFB658D4}"/>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6D56BD5D-8990-3F68-6ECF-0A0A7217C7DD}"/>
              </a:ext>
            </a:extLst>
          </p:cNvPr>
          <p:cNvSpPr>
            <a:spLocks noGrp="1"/>
          </p:cNvSpPr>
          <p:nvPr>
            <p:ph type="sldNum" sz="quarter" idx="12"/>
          </p:nvPr>
        </p:nvSpPr>
        <p:spPr/>
        <p:txBody>
          <a:bodyPr/>
          <a:lstStyle/>
          <a:p>
            <a:fld id="{79A94D9C-0AE5-4DFB-ADCF-4B0537777177}" type="slidenum">
              <a:rPr lang="ru-KZ" smtClean="0"/>
              <a:t>‹#›</a:t>
            </a:fld>
            <a:endParaRPr lang="ru-KZ"/>
          </a:p>
        </p:txBody>
      </p:sp>
    </p:spTree>
    <p:extLst>
      <p:ext uri="{BB962C8B-B14F-4D97-AF65-F5344CB8AC3E}">
        <p14:creationId xmlns:p14="http://schemas.microsoft.com/office/powerpoint/2010/main" val="69320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CC770C-A9CF-054B-A8EA-149FA58D1F8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CF2963BC-2A1D-4766-1CA8-840AEB95CD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CC3876CC-E959-9B41-2568-F517340F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EC08026-DDEB-71D0-51B3-78E4574C6B70}"/>
              </a:ext>
            </a:extLst>
          </p:cNvPr>
          <p:cNvSpPr>
            <a:spLocks noGrp="1"/>
          </p:cNvSpPr>
          <p:nvPr>
            <p:ph type="dt" sz="half" idx="10"/>
          </p:nvPr>
        </p:nvSpPr>
        <p:spPr/>
        <p:txBody>
          <a:bodyPr/>
          <a:lstStyle/>
          <a:p>
            <a:fld id="{04EFB7F5-A23A-42D8-9AE2-A89722507AFC}"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F39B94DD-CB43-15BE-6398-3247CD1F2D51}"/>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84DCAB7F-4493-0A00-2B09-0E80003BDC76}"/>
              </a:ext>
            </a:extLst>
          </p:cNvPr>
          <p:cNvSpPr>
            <a:spLocks noGrp="1"/>
          </p:cNvSpPr>
          <p:nvPr>
            <p:ph type="sldNum" sz="quarter" idx="12"/>
          </p:nvPr>
        </p:nvSpPr>
        <p:spPr/>
        <p:txBody>
          <a:bodyPr/>
          <a:lstStyle/>
          <a:p>
            <a:fld id="{79A94D9C-0AE5-4DFB-ADCF-4B0537777177}" type="slidenum">
              <a:rPr lang="ru-KZ" smtClean="0"/>
              <a:t>‹#›</a:t>
            </a:fld>
            <a:endParaRPr lang="ru-KZ"/>
          </a:p>
        </p:txBody>
      </p:sp>
    </p:spTree>
    <p:extLst>
      <p:ext uri="{BB962C8B-B14F-4D97-AF65-F5344CB8AC3E}">
        <p14:creationId xmlns:p14="http://schemas.microsoft.com/office/powerpoint/2010/main" val="169786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7A9C9F-433B-F8B7-3846-5C0998F1A4E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241C739D-ACAB-F5B7-0E35-8CF982E93E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8E0CF25A-2C83-9E4B-5C14-4E02490A0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C4FD2C2-6C34-CBA2-3C67-E8D252C28627}"/>
              </a:ext>
            </a:extLst>
          </p:cNvPr>
          <p:cNvSpPr>
            <a:spLocks noGrp="1"/>
          </p:cNvSpPr>
          <p:nvPr>
            <p:ph type="dt" sz="half" idx="10"/>
          </p:nvPr>
        </p:nvSpPr>
        <p:spPr/>
        <p:txBody>
          <a:bodyPr/>
          <a:lstStyle/>
          <a:p>
            <a:fld id="{04EFB7F5-A23A-42D8-9AE2-A89722507AFC}"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F971461A-51B7-0B90-6385-556DEB70DF2A}"/>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4771D508-3214-3F37-CD63-1F159283D883}"/>
              </a:ext>
            </a:extLst>
          </p:cNvPr>
          <p:cNvSpPr>
            <a:spLocks noGrp="1"/>
          </p:cNvSpPr>
          <p:nvPr>
            <p:ph type="sldNum" sz="quarter" idx="12"/>
          </p:nvPr>
        </p:nvSpPr>
        <p:spPr/>
        <p:txBody>
          <a:bodyPr/>
          <a:lstStyle/>
          <a:p>
            <a:fld id="{79A94D9C-0AE5-4DFB-ADCF-4B0537777177}" type="slidenum">
              <a:rPr lang="ru-KZ" smtClean="0"/>
              <a:t>‹#›</a:t>
            </a:fld>
            <a:endParaRPr lang="ru-KZ"/>
          </a:p>
        </p:txBody>
      </p:sp>
    </p:spTree>
    <p:extLst>
      <p:ext uri="{BB962C8B-B14F-4D97-AF65-F5344CB8AC3E}">
        <p14:creationId xmlns:p14="http://schemas.microsoft.com/office/powerpoint/2010/main" val="158203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CD50CD-FE47-8818-9677-8886FB60B7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78877B54-F355-2F08-6C9F-65EC8C191B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EABC30B8-86BF-FC02-E454-CC21CA17C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FB7F5-A23A-42D8-9AE2-A89722507AFC}"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285699EE-1625-987F-5406-732B7DA1E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D0D57029-5833-CACB-A1C3-32D9C25864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94D9C-0AE5-4DFB-ADCF-4B0537777177}" type="slidenum">
              <a:rPr lang="ru-KZ" smtClean="0"/>
              <a:t>‹#›</a:t>
            </a:fld>
            <a:endParaRPr lang="ru-KZ"/>
          </a:p>
        </p:txBody>
      </p:sp>
    </p:spTree>
    <p:extLst>
      <p:ext uri="{BB962C8B-B14F-4D97-AF65-F5344CB8AC3E}">
        <p14:creationId xmlns:p14="http://schemas.microsoft.com/office/powerpoint/2010/main" val="2232686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4709" y="166938"/>
            <a:ext cx="11617291" cy="1378222"/>
          </a:xfrm>
        </p:spPr>
        <p:txBody>
          <a:bodyPr>
            <a:noAutofit/>
          </a:bodyPr>
          <a:lstStyle/>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ҚАЗАҚСТАН РЕСПУБЛИКАСЫНЫҢ БІЛІМ ЖӘНЕ ҒЫЛЫМ МИНИСТРЛІГІ</a:t>
            </a:r>
            <a:br>
              <a:rPr lang="kk-KZ" sz="1600" dirty="0">
                <a:solidFill>
                  <a:prstClr val="black">
                    <a:lumMod val="95000"/>
                    <a:lumOff val="5000"/>
                  </a:prstClr>
                </a:solidFill>
                <a:latin typeface="Times New Roman" pitchFamily="18" charset="0"/>
                <a:ea typeface="+mj-ea"/>
                <a:cs typeface="Times New Roman" pitchFamily="18" charset="0"/>
              </a:rPr>
            </a:br>
            <a:r>
              <a:rPr lang="kk-KZ" sz="1600" dirty="0">
                <a:solidFill>
                  <a:prstClr val="black">
                    <a:lumMod val="95000"/>
                    <a:lumOff val="5000"/>
                  </a:prstClr>
                </a:solidFill>
                <a:latin typeface="Times New Roman" pitchFamily="18" charset="0"/>
                <a:ea typeface="+mj-ea"/>
                <a:cs typeface="Times New Roman" pitchFamily="18" charset="0"/>
              </a:rPr>
              <a:t>ӘЛ-ФАРАБИ АТЫНДАҒЫ ҚАЗАҚ ҰЛТТЫҚ УНИВЕРСИТЕТІ                                                                                                           БИОЛОГИЯ ЖӘНЕ БИОТЕХНОЛОГИЯ ФАКУЛЬТЕТІ</a:t>
            </a:r>
          </a:p>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Ботаника және агроэкология кафедрасы</a:t>
            </a:r>
          </a:p>
          <a:p>
            <a:pPr marL="0" indent="0" algn="ctr">
              <a:buNone/>
            </a:pPr>
            <a:endParaRPr lang="ru-RU" sz="1400" dirty="0"/>
          </a:p>
        </p:txBody>
      </p:sp>
      <p:sp>
        <p:nvSpPr>
          <p:cNvPr id="4" name="Прямоугольник 3"/>
          <p:cNvSpPr/>
          <p:nvPr/>
        </p:nvSpPr>
        <p:spPr>
          <a:xfrm>
            <a:off x="1188827" y="2988898"/>
            <a:ext cx="10376156" cy="1569660"/>
          </a:xfrm>
          <a:prstGeom prst="rect">
            <a:avLst/>
          </a:prstGeom>
        </p:spPr>
        <p:txBody>
          <a:bodyPr wrap="square">
            <a:spAutoFit/>
          </a:bodyPr>
          <a:lstStyle/>
          <a:p>
            <a:pPr algn="ctr">
              <a:defRPr/>
            </a:pPr>
            <a:r>
              <a:rPr lang="ru-RU" sz="3200" b="1" dirty="0">
                <a:latin typeface="Times New Roman" pitchFamily="18" charset="0"/>
                <a:cs typeface="Times New Roman" pitchFamily="18" charset="0"/>
              </a:rPr>
              <a:t>ФИТОЦЕНОЗДАРДЫҢ ЭКОЛОГО-БИОЛОГИЯЛЫҚ ФУНКЦИОНАЛЬДЫҚ ЖӘНЕ КОНСТИТУЦИЯЛЫҚ СТРУКТУРАСЫ</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827" y="118547"/>
            <a:ext cx="1560688" cy="1746484"/>
          </a:xfrm>
          <a:prstGeom prst="rect">
            <a:avLst/>
          </a:prstGeom>
        </p:spPr>
      </p:pic>
      <p:pic>
        <p:nvPicPr>
          <p:cNvPr id="7" name="Рисунок 6">
            <a:extLst>
              <a:ext uri="{FF2B5EF4-FFF2-40B4-BE49-F238E27FC236}">
                <a16:creationId xmlns:a16="http://schemas.microsoft.com/office/drawing/2014/main" id="{E4CBA9E7-392A-A422-6E27-CCC2F09DD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213" y="-85107"/>
            <a:ext cx="1894276" cy="1882312"/>
          </a:xfrm>
          <a:prstGeom prst="rect">
            <a:avLst/>
          </a:prstGeom>
        </p:spPr>
      </p:pic>
      <p:sp>
        <p:nvSpPr>
          <p:cNvPr id="10" name="TextBox 9">
            <a:extLst>
              <a:ext uri="{FF2B5EF4-FFF2-40B4-BE49-F238E27FC236}">
                <a16:creationId xmlns:a16="http://schemas.microsoft.com/office/drawing/2014/main" id="{5742053D-4F51-BAE2-102E-74AD13C8E3D4}"/>
              </a:ext>
            </a:extLst>
          </p:cNvPr>
          <p:cNvSpPr txBox="1"/>
          <p:nvPr/>
        </p:nvSpPr>
        <p:spPr>
          <a:xfrm>
            <a:off x="8457988" y="5617028"/>
            <a:ext cx="2956450" cy="646331"/>
          </a:xfrm>
          <a:prstGeom prst="rect">
            <a:avLst/>
          </a:prstGeom>
          <a:noFill/>
        </p:spPr>
        <p:txBody>
          <a:bodyPr wrap="none" rtlCol="0">
            <a:spAutoFit/>
          </a:bodyPr>
          <a:lstStyle/>
          <a:p>
            <a:r>
              <a:rPr lang="kk-KZ" dirty="0">
                <a:latin typeface="Times New Roman" panose="02020603050405020304" pitchFamily="18" charset="0"/>
                <a:cs typeface="Times New Roman" panose="02020603050405020304" pitchFamily="18" charset="0"/>
              </a:rPr>
              <a:t>Лектор: б.ғ.к., профессор </a:t>
            </a:r>
          </a:p>
          <a:p>
            <a:r>
              <a:rPr lang="kk-KZ" dirty="0">
                <a:latin typeface="Times New Roman" panose="02020603050405020304" pitchFamily="18" charset="0"/>
                <a:cs typeface="Times New Roman" panose="02020603050405020304" pitchFamily="18" charset="0"/>
              </a:rPr>
              <a:t>Аметов Абибулла Аметович</a:t>
            </a:r>
            <a:endParaRPr lang="ru-KZ"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2D0236F-ACAB-0665-DB82-5F1CB3C25745}"/>
              </a:ext>
            </a:extLst>
          </p:cNvPr>
          <p:cNvSpPr txBox="1"/>
          <p:nvPr/>
        </p:nvSpPr>
        <p:spPr>
          <a:xfrm>
            <a:off x="2581825" y="2100664"/>
            <a:ext cx="7354388" cy="584775"/>
          </a:xfrm>
          <a:prstGeom prst="rect">
            <a:avLst/>
          </a:prstGeom>
          <a:noFill/>
        </p:spPr>
        <p:txBody>
          <a:bodyPr wrap="square">
            <a:spAutoFit/>
          </a:bodyPr>
          <a:lstStyle/>
          <a:p>
            <a:pPr algn="ctr" eaLnBrk="0" hangingPunct="0"/>
            <a:r>
              <a:rPr lang="kk-KZ" sz="3200" b="1" dirty="0">
                <a:latin typeface="Times New Roman" pitchFamily="18" charset="0"/>
                <a:cs typeface="Times New Roman" pitchFamily="18" charset="0"/>
              </a:rPr>
              <a:t>Дәріс 6</a:t>
            </a:r>
          </a:p>
        </p:txBody>
      </p:sp>
    </p:spTree>
    <p:extLst>
      <p:ext uri="{BB962C8B-B14F-4D97-AF65-F5344CB8AC3E}">
        <p14:creationId xmlns:p14="http://schemas.microsoft.com/office/powerpoint/2010/main" val="231309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cnshb.ru/AKDiL/0039/pic/Image5555.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E1724-69F1-F97F-F33C-FE23D3A5F2F2}"/>
              </a:ext>
            </a:extLst>
          </p:cNvPr>
          <p:cNvSpPr txBox="1"/>
          <p:nvPr/>
        </p:nvSpPr>
        <p:spPr>
          <a:xfrm>
            <a:off x="2506133" y="2505670"/>
            <a:ext cx="8200065" cy="923330"/>
          </a:xfrm>
          <a:prstGeom prst="rect">
            <a:avLst/>
          </a:prstGeom>
          <a:noFill/>
        </p:spPr>
        <p:txBody>
          <a:bodyPr wrap="none" rtlCol="0">
            <a:spAutoFit/>
          </a:bodyPr>
          <a:lstStyle/>
          <a:p>
            <a:r>
              <a:rPr lang="kk-KZ" sz="5400" b="1" dirty="0">
                <a:latin typeface="Times New Roman" panose="02020603050405020304" pitchFamily="18" charset="0"/>
                <a:cs typeface="Times New Roman" panose="02020603050405020304" pitchFamily="18" charset="0"/>
              </a:rPr>
              <a:t>Назарларыңызға рахмет!</a:t>
            </a:r>
            <a:endParaRPr lang="ru-KZ"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38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13806" y="860167"/>
            <a:ext cx="748883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79388" algn="just" fontAlgn="base">
              <a:spcBef>
                <a:spcPct val="0"/>
              </a:spcBef>
              <a:spcAft>
                <a:spcPct val="0"/>
              </a:spcAft>
            </a:pPr>
            <a:r>
              <a:rPr lang="kk-KZ" sz="2400" b="1" dirty="0">
                <a:latin typeface="Times New Roman" pitchFamily="18" charset="0"/>
                <a:ea typeface="Calibri" pitchFamily="34" charset="0"/>
                <a:cs typeface="Times New Roman" pitchFamily="18" charset="0"/>
              </a:rPr>
              <a:t>ЖОСПАРЫ:</a:t>
            </a:r>
          </a:p>
          <a:p>
            <a:pPr indent="179388" algn="just" fontAlgn="base">
              <a:spcBef>
                <a:spcPct val="0"/>
              </a:spcBef>
              <a:spcAft>
                <a:spcPct val="0"/>
              </a:spcAft>
            </a:pPr>
            <a:endParaRPr lang="kk-KZ" sz="2400" dirty="0">
              <a:latin typeface="Times New Roman" pitchFamily="18" charset="0"/>
              <a:ea typeface="Calibri" pitchFamily="34" charset="0"/>
              <a:cs typeface="Times New Roman" pitchFamily="18" charset="0"/>
            </a:endParaRPr>
          </a:p>
          <a:p>
            <a:pPr indent="179388" algn="just" fontAlgn="base">
              <a:spcBef>
                <a:spcPct val="0"/>
              </a:spcBef>
              <a:spcAft>
                <a:spcPct val="0"/>
              </a:spcAft>
            </a:pPr>
            <a:r>
              <a:rPr lang="kk-KZ" sz="2400" dirty="0">
                <a:latin typeface="Times New Roman" pitchFamily="18" charset="0"/>
                <a:ea typeface="Calibri" pitchFamily="34" charset="0"/>
                <a:cs typeface="Times New Roman" pitchFamily="18" charset="0"/>
              </a:rPr>
              <a:t>-Фитоценоздардың эколого-биологиялық структурасы</a:t>
            </a:r>
            <a:endParaRPr lang="ru-RU" sz="2400" dirty="0">
              <a:latin typeface="Arial" pitchFamily="34" charset="0"/>
              <a:cs typeface="Arial" pitchFamily="34" charset="0"/>
            </a:endParaRPr>
          </a:p>
          <a:p>
            <a:pPr indent="179388" algn="just" eaLnBrk="0" fontAlgn="base" hangingPunct="0">
              <a:spcBef>
                <a:spcPct val="0"/>
              </a:spcBef>
              <a:spcAft>
                <a:spcPct val="0"/>
              </a:spcAft>
            </a:pPr>
            <a:r>
              <a:rPr lang="kk-KZ" sz="2400" dirty="0">
                <a:latin typeface="Times New Roman" pitchFamily="18" charset="0"/>
                <a:ea typeface="Calibri" pitchFamily="34" charset="0"/>
                <a:cs typeface="Times New Roman" pitchFamily="18" charset="0"/>
              </a:rPr>
              <a:t>-Фитоценоздардың функциональдық структурасы</a:t>
            </a:r>
          </a:p>
          <a:p>
            <a:pPr indent="179388" algn="just" eaLnBrk="0" fontAlgn="base" hangingPunct="0">
              <a:spcBef>
                <a:spcPct val="0"/>
              </a:spcBef>
              <a:spcAft>
                <a:spcPct val="0"/>
              </a:spcAft>
            </a:pPr>
            <a:endParaRPr lang="ru-RU" sz="2400" dirty="0">
              <a:latin typeface="Arial" pitchFamily="34" charset="0"/>
              <a:cs typeface="Arial" pitchFamily="34" charset="0"/>
            </a:endParaRPr>
          </a:p>
          <a:p>
            <a:pPr indent="179388" algn="just" eaLnBrk="0" fontAlgn="base" hangingPunct="0">
              <a:spcBef>
                <a:spcPct val="0"/>
              </a:spcBef>
              <a:spcAft>
                <a:spcPct val="0"/>
              </a:spcAft>
              <a:buFont typeface="Wingdings" pitchFamily="2" charset="2"/>
              <a:buChar char="§"/>
            </a:pPr>
            <a:r>
              <a:rPr lang="kk-KZ" sz="2400" dirty="0">
                <a:latin typeface="Times New Roman" pitchFamily="18" charset="0"/>
                <a:ea typeface="Calibri" pitchFamily="34" charset="0"/>
                <a:cs typeface="Times New Roman" pitchFamily="18" charset="0"/>
              </a:rPr>
              <a:t>Ценоячейка</a:t>
            </a:r>
            <a:endParaRPr lang="ru-RU" sz="2400" dirty="0">
              <a:latin typeface="Arial" pitchFamily="34" charset="0"/>
              <a:cs typeface="Arial" pitchFamily="34" charset="0"/>
            </a:endParaRPr>
          </a:p>
          <a:p>
            <a:pPr indent="179388" algn="just" eaLnBrk="0" fontAlgn="base" hangingPunct="0">
              <a:spcBef>
                <a:spcPct val="0"/>
              </a:spcBef>
              <a:spcAft>
                <a:spcPct val="0"/>
              </a:spcAft>
              <a:buFont typeface="Wingdings" pitchFamily="2" charset="2"/>
              <a:buChar char="§"/>
            </a:pPr>
            <a:r>
              <a:rPr lang="kk-KZ" sz="2400" dirty="0">
                <a:latin typeface="Times New Roman" pitchFamily="18" charset="0"/>
                <a:ea typeface="Calibri" pitchFamily="34" charset="0"/>
                <a:cs typeface="Times New Roman" pitchFamily="18" charset="0"/>
              </a:rPr>
              <a:t>Синузия</a:t>
            </a:r>
            <a:endParaRPr lang="ru-RU" sz="2400" dirty="0">
              <a:latin typeface="Arial" pitchFamily="34" charset="0"/>
              <a:cs typeface="Arial" pitchFamily="34" charset="0"/>
            </a:endParaRPr>
          </a:p>
          <a:p>
            <a:pPr indent="179388" algn="just" eaLnBrk="0" fontAlgn="base" hangingPunct="0">
              <a:spcBef>
                <a:spcPct val="0"/>
              </a:spcBef>
              <a:spcAft>
                <a:spcPct val="0"/>
              </a:spcAft>
              <a:buFont typeface="Wingdings" pitchFamily="2" charset="2"/>
              <a:buChar char="§"/>
            </a:pPr>
            <a:r>
              <a:rPr lang="kk-KZ" sz="2400" dirty="0">
                <a:latin typeface="Times New Roman" pitchFamily="18" charset="0"/>
                <a:ea typeface="Calibri" pitchFamily="34" charset="0"/>
                <a:cs typeface="Times New Roman" pitchFamily="18" charset="0"/>
              </a:rPr>
              <a:t>Консорция</a:t>
            </a:r>
          </a:p>
          <a:p>
            <a:pPr indent="179388" algn="just" eaLnBrk="0" fontAlgn="base" hangingPunct="0">
              <a:spcBef>
                <a:spcPct val="0"/>
              </a:spcBef>
              <a:spcAft>
                <a:spcPct val="0"/>
              </a:spcAft>
            </a:pPr>
            <a:endParaRPr lang="ru-RU" sz="2400" dirty="0">
              <a:latin typeface="Arial" pitchFamily="34" charset="0"/>
              <a:cs typeface="Arial" pitchFamily="34" charset="0"/>
            </a:endParaRPr>
          </a:p>
          <a:p>
            <a:pPr indent="179388" algn="just" eaLnBrk="0" fontAlgn="base" hangingPunct="0">
              <a:spcBef>
                <a:spcPct val="0"/>
              </a:spcBef>
              <a:spcAft>
                <a:spcPct val="0"/>
              </a:spcAft>
            </a:pPr>
            <a:r>
              <a:rPr lang="kk-KZ" sz="2400" dirty="0">
                <a:latin typeface="Times New Roman" pitchFamily="18" charset="0"/>
                <a:ea typeface="Calibri" pitchFamily="34" charset="0"/>
                <a:cs typeface="Times New Roman" pitchFamily="18" charset="0"/>
              </a:rPr>
              <a:t>-Фитоценоздардың конституциялық структурасы</a:t>
            </a:r>
            <a:endParaRPr lang="kk-KZ" sz="2400" dirty="0">
              <a:latin typeface="Arial" pitchFamily="34" charset="0"/>
              <a:cs typeface="Arial" pitchFamily="34" charset="0"/>
            </a:endParaRPr>
          </a:p>
        </p:txBody>
      </p:sp>
      <p:pic>
        <p:nvPicPr>
          <p:cNvPr id="2051" name="Picture 3" descr="http://img-fotki.yandex.ru/get/9216/981986.47/0_87c9e_9905b717_orig"/>
          <p:cNvPicPr>
            <a:picLocks noChangeAspect="1" noChangeArrowheads="1"/>
          </p:cNvPicPr>
          <p:nvPr/>
        </p:nvPicPr>
        <p:blipFill>
          <a:blip r:embed="rId2" cstate="print"/>
          <a:srcRect/>
          <a:stretch>
            <a:fillRect/>
          </a:stretch>
        </p:blipFill>
        <p:spPr bwMode="auto">
          <a:xfrm>
            <a:off x="5344103" y="2752993"/>
            <a:ext cx="6847897" cy="42930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796860" y="286490"/>
            <a:ext cx="10507685"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rstTxWarp prst="textNoShape">
              <a:avLst/>
            </a:prstTxWarp>
            <a:spAutoFit/>
          </a:bodyPr>
          <a:lstStyle/>
          <a:p>
            <a:pPr indent="179388" algn="just" fontAlgn="base">
              <a:spcBef>
                <a:spcPct val="0"/>
              </a:spcBef>
              <a:spcAft>
                <a:spcPct val="0"/>
              </a:spcAft>
            </a:pPr>
            <a:r>
              <a:rPr lang="kk-KZ" sz="2400" b="1" dirty="0">
                <a:solidFill>
                  <a:schemeClr val="tx1"/>
                </a:solidFill>
                <a:latin typeface="Times New Roman" pitchFamily="18" charset="0"/>
                <a:ea typeface="Calibri" pitchFamily="34" charset="0"/>
                <a:cs typeface="Times New Roman" pitchFamily="18" charset="0"/>
              </a:rPr>
              <a:t>ФИТОЦЕНОЗДАРДЫҢ ЭКОЛОГО-БИОЛОГИЯЛЫҚ СТРУКТУРАСЫ</a:t>
            </a:r>
            <a:endParaRPr lang="kk-KZ" sz="3600" dirty="0">
              <a:solidFill>
                <a:schemeClr val="tx1"/>
              </a:solidFill>
              <a:latin typeface="Arial" pitchFamily="34" charset="0"/>
              <a:cs typeface="Arial" pitchFamily="34" charset="0"/>
            </a:endParaRPr>
          </a:p>
        </p:txBody>
      </p:sp>
      <p:pic>
        <p:nvPicPr>
          <p:cNvPr id="15363" name="Picture 3" descr="http://ecolog.3dn.ru/pictures02/1/sinuziya.jpg"/>
          <p:cNvPicPr>
            <a:picLocks noChangeAspect="1" noChangeArrowheads="1"/>
          </p:cNvPicPr>
          <p:nvPr/>
        </p:nvPicPr>
        <p:blipFill>
          <a:blip r:embed="rId2" cstate="print"/>
          <a:srcRect/>
          <a:stretch>
            <a:fillRect/>
          </a:stretch>
        </p:blipFill>
        <p:spPr bwMode="auto">
          <a:xfrm>
            <a:off x="1524000" y="2174710"/>
            <a:ext cx="9144000" cy="4509120"/>
          </a:xfrm>
          <a:prstGeom prst="rect">
            <a:avLst/>
          </a:prstGeom>
          <a:noFill/>
        </p:spPr>
      </p:pic>
      <p:sp>
        <p:nvSpPr>
          <p:cNvPr id="4" name="Прямоугольник 3"/>
          <p:cNvSpPr/>
          <p:nvPr/>
        </p:nvSpPr>
        <p:spPr>
          <a:xfrm>
            <a:off x="1079863" y="854130"/>
            <a:ext cx="10320686" cy="1015663"/>
          </a:xfrm>
          <a:prstGeom prst="rect">
            <a:avLst/>
          </a:prstGeom>
        </p:spPr>
        <p:txBody>
          <a:bodyPr wrap="square">
            <a:spAutoFit/>
          </a:bodyPr>
          <a:lstStyle/>
          <a:p>
            <a:pPr algn="ctr"/>
            <a:r>
              <a:rPr lang="kk-KZ" sz="2000" dirty="0">
                <a:latin typeface="Times New Roman" pitchFamily="18" charset="0"/>
                <a:cs typeface="Times New Roman" pitchFamily="18" charset="0"/>
              </a:rPr>
              <a:t>Фитоценоздарың эколого-биологиялық структурасы дегеніміз – ондағы өсімдіктер түрлерінің жеке сапалық белгілнерімен ерекшеленетін биоморфалардың және экоморфалардың сандық құрамы. </a:t>
            </a:r>
            <a:endParaRPr lang="ru-RU"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11256" y="4653136"/>
            <a:ext cx="4572000" cy="132343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kk-KZ" sz="2000" dirty="0">
                <a:latin typeface="Times New Roman" pitchFamily="18" charset="0"/>
                <a:cs typeface="Times New Roman" pitchFamily="18" charset="0"/>
              </a:rPr>
              <a:t> әртүрлі факторларға /су, температура, жарық, топырақ байлығы, топырақтағы тұздың шамасы және т.б./ қатысты экологиялық типтер.</a:t>
            </a:r>
            <a:endParaRPr lang="ru-RU" sz="2000" dirty="0">
              <a:latin typeface="Times New Roman" pitchFamily="18" charset="0"/>
              <a:cs typeface="Times New Roman" pitchFamily="18" charset="0"/>
            </a:endParaRPr>
          </a:p>
        </p:txBody>
      </p:sp>
      <p:sp>
        <p:nvSpPr>
          <p:cNvPr id="3" name="Прямоугольник 2"/>
          <p:cNvSpPr/>
          <p:nvPr/>
        </p:nvSpPr>
        <p:spPr>
          <a:xfrm>
            <a:off x="4295801" y="295961"/>
            <a:ext cx="335436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sz="2400" b="1" dirty="0">
                <a:solidFill>
                  <a:prstClr val="black"/>
                </a:solidFill>
                <a:latin typeface="Times New Roman" pitchFamily="18" charset="0"/>
                <a:cs typeface="Times New Roman" pitchFamily="18" charset="0"/>
              </a:rPr>
              <a:t>Маңызды белгілері мыналар: </a:t>
            </a:r>
            <a:endParaRPr lang="ru-RU" sz="2400" b="1" dirty="0">
              <a:latin typeface="Times New Roman" pitchFamily="18" charset="0"/>
              <a:cs typeface="Times New Roman" pitchFamily="18" charset="0"/>
            </a:endParaRPr>
          </a:p>
        </p:txBody>
      </p:sp>
      <p:sp>
        <p:nvSpPr>
          <p:cNvPr id="4" name="Прямоугольник 3"/>
          <p:cNvSpPr/>
          <p:nvPr/>
        </p:nvSpPr>
        <p:spPr>
          <a:xfrm>
            <a:off x="1873793" y="1340768"/>
            <a:ext cx="2044086"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kk-KZ" sz="2000" dirty="0">
                <a:solidFill>
                  <a:prstClr val="black"/>
                </a:solidFill>
                <a:latin typeface="Times New Roman" pitchFamily="18" charset="0"/>
                <a:cs typeface="Times New Roman" pitchFamily="18" charset="0"/>
              </a:rPr>
              <a:t>негізгі биоморфа</a:t>
            </a:r>
            <a:endParaRPr lang="ru-RU" sz="2000" dirty="0">
              <a:latin typeface="Times New Roman" pitchFamily="18" charset="0"/>
              <a:cs typeface="Times New Roman" pitchFamily="18" charset="0"/>
            </a:endParaRPr>
          </a:p>
        </p:txBody>
      </p:sp>
      <p:sp>
        <p:nvSpPr>
          <p:cNvPr id="5" name="Прямоугольник 4"/>
          <p:cNvSpPr/>
          <p:nvPr/>
        </p:nvSpPr>
        <p:spPr>
          <a:xfrm>
            <a:off x="2132360" y="1901623"/>
            <a:ext cx="2286000" cy="163121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kk-KZ" sz="2000" dirty="0">
                <a:solidFill>
                  <a:prstClr val="black"/>
                </a:solidFill>
                <a:latin typeface="Times New Roman" pitchFamily="18" charset="0"/>
                <a:cs typeface="Times New Roman" pitchFamily="18" charset="0"/>
              </a:rPr>
              <a:t>тамыр жүйесінің және жер үстіндегі өркендерінің структуралық типтері</a:t>
            </a:r>
            <a:endParaRPr lang="ru-RU" sz="2000" dirty="0">
              <a:latin typeface="Times New Roman" pitchFamily="18" charset="0"/>
              <a:cs typeface="Times New Roman" pitchFamily="18" charset="0"/>
            </a:endParaRPr>
          </a:p>
        </p:txBody>
      </p:sp>
      <p:sp>
        <p:nvSpPr>
          <p:cNvPr id="6" name="Прямоугольник 5"/>
          <p:cNvSpPr/>
          <p:nvPr/>
        </p:nvSpPr>
        <p:spPr>
          <a:xfrm>
            <a:off x="3810000" y="3653276"/>
            <a:ext cx="2286000" cy="10156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kk-KZ" sz="2000" dirty="0">
                <a:solidFill>
                  <a:prstClr val="black"/>
                </a:solidFill>
                <a:latin typeface="Times New Roman" pitchFamily="18" charset="0"/>
                <a:cs typeface="Times New Roman" pitchFamily="18" charset="0"/>
              </a:rPr>
              <a:t>өркендерінің даму циклдары және өсіп ұлғаю әдістері</a:t>
            </a:r>
            <a:endParaRPr lang="ru-RU" sz="2000" dirty="0">
              <a:latin typeface="Times New Roman" pitchFamily="18" charset="0"/>
              <a:cs typeface="Times New Roman" pitchFamily="18" charset="0"/>
            </a:endParaRPr>
          </a:p>
        </p:txBody>
      </p:sp>
      <p:sp>
        <p:nvSpPr>
          <p:cNvPr id="7" name="Прямоугольник 6"/>
          <p:cNvSpPr/>
          <p:nvPr/>
        </p:nvSpPr>
        <p:spPr>
          <a:xfrm>
            <a:off x="5138440" y="2712695"/>
            <a:ext cx="2545633"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kk-KZ" sz="2000" dirty="0">
                <a:solidFill>
                  <a:prstClr val="black"/>
                </a:solidFill>
                <a:latin typeface="Times New Roman" pitchFamily="18" charset="0"/>
                <a:cs typeface="Times New Roman" pitchFamily="18" charset="0"/>
              </a:rPr>
              <a:t>қыстап шығу әдістері</a:t>
            </a:r>
            <a:endParaRPr lang="ru-RU" sz="2000" dirty="0">
              <a:latin typeface="Times New Roman" pitchFamily="18" charset="0"/>
              <a:cs typeface="Times New Roman" pitchFamily="18" charset="0"/>
            </a:endParaRPr>
          </a:p>
        </p:txBody>
      </p:sp>
      <p:sp>
        <p:nvSpPr>
          <p:cNvPr id="8" name="Прямоугольник 7"/>
          <p:cNvSpPr/>
          <p:nvPr/>
        </p:nvSpPr>
        <p:spPr>
          <a:xfrm>
            <a:off x="8382000" y="2204864"/>
            <a:ext cx="2286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kk-KZ" sz="2000" dirty="0">
                <a:solidFill>
                  <a:prstClr val="black"/>
                </a:solidFill>
                <a:latin typeface="Times New Roman" pitchFamily="18" charset="0"/>
                <a:cs typeface="Times New Roman" pitchFamily="18" charset="0"/>
              </a:rPr>
              <a:t>жеміс салу және тарау түрлері</a:t>
            </a:r>
            <a:endParaRPr lang="ru-RU" sz="2000" dirty="0">
              <a:latin typeface="Times New Roman" pitchFamily="18" charset="0"/>
              <a:cs typeface="Times New Roman" pitchFamily="18" charset="0"/>
            </a:endParaRPr>
          </a:p>
        </p:txBody>
      </p:sp>
      <p:cxnSp>
        <p:nvCxnSpPr>
          <p:cNvPr id="10" name="Прямая со стрелкой 9"/>
          <p:cNvCxnSpPr/>
          <p:nvPr/>
        </p:nvCxnSpPr>
        <p:spPr>
          <a:xfrm flipH="1">
            <a:off x="4871864" y="1340768"/>
            <a:ext cx="432048" cy="20162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Прямая со стрелкой 10"/>
          <p:cNvCxnSpPr/>
          <p:nvPr/>
        </p:nvCxnSpPr>
        <p:spPr>
          <a:xfrm flipH="1">
            <a:off x="3687924" y="773088"/>
            <a:ext cx="504056" cy="5676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p:nvPr/>
        </p:nvCxnSpPr>
        <p:spPr>
          <a:xfrm flipH="1">
            <a:off x="4150957" y="1206478"/>
            <a:ext cx="368424"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Прямая со стрелкой 16"/>
          <p:cNvCxnSpPr>
            <a:cxnSpLocks/>
          </p:cNvCxnSpPr>
          <p:nvPr/>
        </p:nvCxnSpPr>
        <p:spPr>
          <a:xfrm>
            <a:off x="6096000" y="1476400"/>
            <a:ext cx="72008" cy="10164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Прямая со стрелкой 19"/>
          <p:cNvCxnSpPr/>
          <p:nvPr/>
        </p:nvCxnSpPr>
        <p:spPr>
          <a:xfrm>
            <a:off x="7608168" y="1268760"/>
            <a:ext cx="72008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Прямая со стрелкой 21"/>
          <p:cNvCxnSpPr/>
          <p:nvPr/>
        </p:nvCxnSpPr>
        <p:spPr>
          <a:xfrm>
            <a:off x="7320136" y="1484784"/>
            <a:ext cx="1008112" cy="29523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10176" y="1429462"/>
            <a:ext cx="4572000" cy="2677656"/>
          </a:xfrm>
          <a:prstGeom prst="rect">
            <a:avLst/>
          </a:prstGeom>
        </p:spPr>
        <p:txBody>
          <a:bodyPr>
            <a:spAutoFit/>
          </a:bodyPr>
          <a:lstStyle/>
          <a:p>
            <a:pPr algn="ctr"/>
            <a:r>
              <a:rPr lang="kk-KZ" sz="2400" dirty="0">
                <a:latin typeface="Times New Roman" pitchFamily="18" charset="0"/>
                <a:cs typeface="Times New Roman" pitchFamily="18" charset="0"/>
              </a:rPr>
              <a:t>Фитоценоздардың эколого-биологиялық структурасын дұрыс түсіну үшін экобиоморфаның не екенін білу керек. Ол екі терминнен: </a:t>
            </a:r>
            <a:r>
              <a:rPr lang="kk-KZ" sz="2400" b="1" i="1" dirty="0">
                <a:latin typeface="Times New Roman" pitchFamily="18" charset="0"/>
                <a:cs typeface="Times New Roman" pitchFamily="18" charset="0"/>
              </a:rPr>
              <a:t>экоморфа</a:t>
            </a:r>
            <a:r>
              <a:rPr lang="kk-KZ" sz="2400" dirty="0">
                <a:latin typeface="Times New Roman" pitchFamily="18" charset="0"/>
                <a:cs typeface="Times New Roman" pitchFamily="18" charset="0"/>
              </a:rPr>
              <a:t> және </a:t>
            </a:r>
            <a:r>
              <a:rPr lang="kk-KZ" sz="2400" b="1" i="1" dirty="0">
                <a:latin typeface="Times New Roman" pitchFamily="18" charset="0"/>
                <a:cs typeface="Times New Roman" pitchFamily="18" charset="0"/>
              </a:rPr>
              <a:t>биоморфалардан</a:t>
            </a:r>
            <a:r>
              <a:rPr lang="kk-KZ" sz="2400" dirty="0">
                <a:latin typeface="Times New Roman" pitchFamily="18" charset="0"/>
                <a:cs typeface="Times New Roman" pitchFamily="18" charset="0"/>
              </a:rPr>
              <a:t> құралған /Быков, 1962/. </a:t>
            </a:r>
            <a:endParaRPr lang="ru-RU" sz="2400" dirty="0">
              <a:latin typeface="Times New Roman" pitchFamily="18" charset="0"/>
              <a:cs typeface="Times New Roman" pitchFamily="18" charset="0"/>
            </a:endParaRPr>
          </a:p>
        </p:txBody>
      </p:sp>
      <p:pic>
        <p:nvPicPr>
          <p:cNvPr id="16386" name="Picture 2" descr="http://100v.com.ua/sites/100v.com.ua/files/byhovskiy_boris_evseevich.jpg"/>
          <p:cNvPicPr>
            <a:picLocks noChangeAspect="1" noChangeArrowheads="1"/>
          </p:cNvPicPr>
          <p:nvPr/>
        </p:nvPicPr>
        <p:blipFill>
          <a:blip r:embed="rId2" cstate="print"/>
          <a:srcRect/>
          <a:stretch>
            <a:fillRect/>
          </a:stretch>
        </p:blipFill>
        <p:spPr bwMode="auto">
          <a:xfrm>
            <a:off x="2063552" y="476672"/>
            <a:ext cx="3528392" cy="4896544"/>
          </a:xfrm>
          <a:prstGeom prst="rect">
            <a:avLst/>
          </a:prstGeom>
          <a:noFill/>
        </p:spPr>
      </p:pic>
      <p:sp>
        <p:nvSpPr>
          <p:cNvPr id="4" name="TextBox 3"/>
          <p:cNvSpPr txBox="1"/>
          <p:nvPr/>
        </p:nvSpPr>
        <p:spPr>
          <a:xfrm>
            <a:off x="2855640" y="5661249"/>
            <a:ext cx="2232248" cy="461665"/>
          </a:xfrm>
          <a:prstGeom prst="rect">
            <a:avLst/>
          </a:prstGeom>
          <a:noFill/>
        </p:spPr>
        <p:txBody>
          <a:bodyPr wrap="square" rtlCol="0">
            <a:spAutoFit/>
          </a:bodyPr>
          <a:lstStyle/>
          <a:p>
            <a:r>
              <a:rPr lang="ru-RU" sz="2400" b="1" dirty="0">
                <a:latin typeface="Times New Roman" pitchFamily="18" charset="0"/>
                <a:cs typeface="Times New Roman" pitchFamily="18" charset="0"/>
              </a:rPr>
              <a:t>Быков Б.А.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tes.saschina.org/jacky01px2017/files/2014/10/Eco-Morps-1y3lit6.png"/>
          <p:cNvPicPr>
            <a:picLocks noChangeAspect="1" noChangeArrowheads="1"/>
          </p:cNvPicPr>
          <p:nvPr/>
        </p:nvPicPr>
        <p:blipFill>
          <a:blip r:embed="rId2" cstate="print"/>
          <a:srcRect/>
          <a:stretch>
            <a:fillRect/>
          </a:stretch>
        </p:blipFill>
        <p:spPr bwMode="auto">
          <a:xfrm>
            <a:off x="1775521" y="2420889"/>
            <a:ext cx="4405561" cy="3587105"/>
          </a:xfrm>
          <a:prstGeom prst="rect">
            <a:avLst/>
          </a:prstGeom>
          <a:noFill/>
        </p:spPr>
      </p:pic>
      <p:sp>
        <p:nvSpPr>
          <p:cNvPr id="18435" name="Rectangle 3"/>
          <p:cNvSpPr>
            <a:spLocks noChangeArrowheads="1"/>
          </p:cNvSpPr>
          <p:nvPr/>
        </p:nvSpPr>
        <p:spPr bwMode="auto">
          <a:xfrm>
            <a:off x="2207569" y="731312"/>
            <a:ext cx="31683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79388" algn="ctr" fontAlgn="base">
              <a:spcBef>
                <a:spcPct val="0"/>
              </a:spcBef>
              <a:spcAft>
                <a:spcPct val="0"/>
              </a:spcAft>
            </a:pPr>
            <a:r>
              <a:rPr lang="kk-KZ" b="1" dirty="0">
                <a:latin typeface="Times New Roman" pitchFamily="18" charset="0"/>
                <a:ea typeface="Calibri" pitchFamily="34" charset="0"/>
                <a:cs typeface="Times New Roman" pitchFamily="18" charset="0"/>
              </a:rPr>
              <a:t>Экоморфа </a:t>
            </a:r>
            <a:r>
              <a:rPr lang="kk-KZ" dirty="0">
                <a:latin typeface="Times New Roman" pitchFamily="18" charset="0"/>
                <a:ea typeface="Calibri" pitchFamily="34" charset="0"/>
                <a:cs typeface="Times New Roman" pitchFamily="18" charset="0"/>
              </a:rPr>
              <a:t>– сыртқы ортаның жағдайлары қарым-қатынасына байланысты тіршілік формасы. </a:t>
            </a:r>
            <a:endParaRPr lang="kk-KZ" dirty="0">
              <a:latin typeface="Times New Roman" pitchFamily="18" charset="0"/>
              <a:cs typeface="Times New Roman" pitchFamily="18" charset="0"/>
            </a:endParaRPr>
          </a:p>
        </p:txBody>
      </p:sp>
      <p:pic>
        <p:nvPicPr>
          <p:cNvPr id="18437" name="Picture 5" descr="Рис. 1. Жизненные формы: 1 — фанерофиты (тополь, омела); 2 — хамефиты (черника); 3 — гемикриптофиты (лютик, одуванчик, щучка); 4 — геофиты (ветреница, тюльпан); 5 — семя терофитов (фасоль). Почки увеличены, обозначены чёрным, соединены пунктирной линией."/>
          <p:cNvPicPr>
            <a:picLocks noChangeAspect="1" noChangeArrowheads="1"/>
          </p:cNvPicPr>
          <p:nvPr/>
        </p:nvPicPr>
        <p:blipFill>
          <a:blip r:embed="rId3" cstate="print"/>
          <a:srcRect/>
          <a:stretch>
            <a:fillRect/>
          </a:stretch>
        </p:blipFill>
        <p:spPr bwMode="auto">
          <a:xfrm>
            <a:off x="5905500" y="3284985"/>
            <a:ext cx="4762500" cy="3573016"/>
          </a:xfrm>
          <a:prstGeom prst="rect">
            <a:avLst/>
          </a:prstGeom>
          <a:noFill/>
        </p:spPr>
      </p:pic>
      <p:sp>
        <p:nvSpPr>
          <p:cNvPr id="18438" name="Rectangle 6"/>
          <p:cNvSpPr>
            <a:spLocks noChangeArrowheads="1"/>
          </p:cNvSpPr>
          <p:nvPr/>
        </p:nvSpPr>
        <p:spPr bwMode="auto">
          <a:xfrm>
            <a:off x="6858621" y="1333685"/>
            <a:ext cx="313184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79388" algn="ctr" fontAlgn="base">
              <a:spcBef>
                <a:spcPct val="0"/>
              </a:spcBef>
              <a:spcAft>
                <a:spcPct val="0"/>
              </a:spcAft>
            </a:pPr>
            <a:r>
              <a:rPr lang="kk-KZ" b="1" dirty="0">
                <a:latin typeface="Times New Roman" pitchFamily="18" charset="0"/>
                <a:ea typeface="Calibri" pitchFamily="34" charset="0"/>
                <a:cs typeface="Times New Roman" pitchFamily="18" charset="0"/>
              </a:rPr>
              <a:t>Биоморфа </a:t>
            </a:r>
            <a:r>
              <a:rPr lang="kk-KZ" dirty="0">
                <a:latin typeface="Calibri"/>
                <a:ea typeface="Calibri" pitchFamily="34" charset="0"/>
                <a:cs typeface="Times New Roman" pitchFamily="18" charset="0"/>
              </a:rPr>
              <a:t>–</a:t>
            </a:r>
            <a:r>
              <a:rPr lang="kk-KZ" dirty="0">
                <a:latin typeface="Times New Roman" pitchFamily="18" charset="0"/>
                <a:ea typeface="Calibri" pitchFamily="34" charset="0"/>
                <a:cs typeface="Times New Roman" pitchFamily="18" charset="0"/>
              </a:rPr>
              <a:t> түрлердің систематикалық орнымен, олардың өсу формаларымен және биологиялық ритмімен анықталатын тіршілік формасы. </a:t>
            </a:r>
            <a:endParaRPr lang="kk-KZ" sz="28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13668" y="260649"/>
            <a:ext cx="459855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b="1" dirty="0">
                <a:solidFill>
                  <a:prstClr val="black"/>
                </a:solidFill>
                <a:latin typeface="Times New Roman" pitchFamily="18" charset="0"/>
                <a:ea typeface="Calibri" pitchFamily="34" charset="0"/>
                <a:cs typeface="Times New Roman" pitchFamily="18" charset="0"/>
              </a:rPr>
              <a:t>Экоморфаға қосымша сыртқы ортаға қатысты не айтуға болады, ол ең алдымен </a:t>
            </a:r>
            <a:endParaRPr lang="ru-RU" sz="2800" b="1" dirty="0"/>
          </a:p>
        </p:txBody>
      </p:sp>
      <p:sp>
        <p:nvSpPr>
          <p:cNvPr id="4" name="Прямоугольник 3"/>
          <p:cNvSpPr/>
          <p:nvPr/>
        </p:nvSpPr>
        <p:spPr>
          <a:xfrm>
            <a:off x="1919536" y="1844824"/>
            <a:ext cx="1743426"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kk-KZ" sz="2000" b="1" dirty="0">
                <a:solidFill>
                  <a:prstClr val="black"/>
                </a:solidFill>
                <a:latin typeface="Times New Roman" pitchFamily="18" charset="0"/>
                <a:ea typeface="Calibri" pitchFamily="34" charset="0"/>
                <a:cs typeface="Times New Roman" pitchFamily="18" charset="0"/>
              </a:rPr>
              <a:t>ылғалдылық</a:t>
            </a:r>
            <a:endParaRPr lang="ru-RU" sz="3200" b="1" dirty="0"/>
          </a:p>
        </p:txBody>
      </p:sp>
      <p:sp>
        <p:nvSpPr>
          <p:cNvPr id="5" name="Прямоугольник 4"/>
          <p:cNvSpPr/>
          <p:nvPr/>
        </p:nvSpPr>
        <p:spPr>
          <a:xfrm>
            <a:off x="1424608" y="2996952"/>
            <a:ext cx="2286000"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kk-KZ" dirty="0">
                <a:solidFill>
                  <a:prstClr val="black"/>
                </a:solidFill>
                <a:latin typeface="Times New Roman" pitchFamily="18" charset="0"/>
                <a:ea typeface="Calibri" pitchFamily="34" charset="0"/>
                <a:cs typeface="Times New Roman" pitchFamily="18" charset="0"/>
              </a:rPr>
              <a:t>1) гидрофиттер, 2) гигрофиттер, 3) мезофиттер және 4) ксерофиттер болады. </a:t>
            </a:r>
            <a:endParaRPr lang="ru-RU" sz="2800" dirty="0"/>
          </a:p>
        </p:txBody>
      </p:sp>
      <p:sp>
        <p:nvSpPr>
          <p:cNvPr id="6" name="Прямоугольник 5"/>
          <p:cNvSpPr/>
          <p:nvPr/>
        </p:nvSpPr>
        <p:spPr>
          <a:xfrm>
            <a:off x="5231904" y="2348880"/>
            <a:ext cx="1329210"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kk-KZ" sz="2000" b="1" dirty="0">
                <a:solidFill>
                  <a:prstClr val="black"/>
                </a:solidFill>
                <a:latin typeface="Times New Roman" pitchFamily="18" charset="0"/>
                <a:ea typeface="Calibri" pitchFamily="34" charset="0"/>
                <a:cs typeface="Times New Roman" pitchFamily="18" charset="0"/>
              </a:rPr>
              <a:t>жылулық</a:t>
            </a:r>
            <a:endParaRPr lang="ru-RU" sz="3200" b="1" dirty="0"/>
          </a:p>
        </p:txBody>
      </p:sp>
      <p:sp>
        <p:nvSpPr>
          <p:cNvPr id="7" name="Прямоугольник 6"/>
          <p:cNvSpPr/>
          <p:nvPr/>
        </p:nvSpPr>
        <p:spPr>
          <a:xfrm>
            <a:off x="4799856" y="3501009"/>
            <a:ext cx="22860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kk-KZ" dirty="0">
                <a:solidFill>
                  <a:prstClr val="black"/>
                </a:solidFill>
                <a:latin typeface="Times New Roman" pitchFamily="18" charset="0"/>
                <a:ea typeface="Calibri" pitchFamily="34" charset="0"/>
                <a:cs typeface="Times New Roman" pitchFamily="18" charset="0"/>
              </a:rPr>
              <a:t>1) психрофиттер, 2) мезофиттер. </a:t>
            </a:r>
            <a:endParaRPr lang="ru-RU" sz="2800" dirty="0"/>
          </a:p>
        </p:txBody>
      </p:sp>
      <p:sp>
        <p:nvSpPr>
          <p:cNvPr id="8" name="Прямоугольник 7"/>
          <p:cNvSpPr/>
          <p:nvPr/>
        </p:nvSpPr>
        <p:spPr>
          <a:xfrm>
            <a:off x="7846598" y="1916832"/>
            <a:ext cx="1777794"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kk-KZ" sz="2000" dirty="0">
                <a:solidFill>
                  <a:prstClr val="black"/>
                </a:solidFill>
                <a:latin typeface="Times New Roman" pitchFamily="18" charset="0"/>
                <a:ea typeface="Calibri" pitchFamily="34" charset="0"/>
                <a:cs typeface="Times New Roman" pitchFamily="18" charset="0"/>
              </a:rPr>
              <a:t>жазға қатысты</a:t>
            </a:r>
            <a:endParaRPr lang="ru-RU" sz="3200" dirty="0"/>
          </a:p>
        </p:txBody>
      </p:sp>
      <p:sp>
        <p:nvSpPr>
          <p:cNvPr id="9" name="Прямоугольник 8"/>
          <p:cNvSpPr/>
          <p:nvPr/>
        </p:nvSpPr>
        <p:spPr>
          <a:xfrm>
            <a:off x="7489431" y="3270177"/>
            <a:ext cx="2719611"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dirty="0">
                <a:solidFill>
                  <a:prstClr val="black"/>
                </a:solidFill>
                <a:latin typeface="Times New Roman" pitchFamily="18" charset="0"/>
                <a:ea typeface="Calibri" pitchFamily="34" charset="0"/>
                <a:cs typeface="Times New Roman" pitchFamily="18" charset="0"/>
              </a:rPr>
              <a:t> галофиттер, галоксерофиттер, галомезоксерофиттер, галоксеромезофиттер, галомезофиттер, галогидрофиттер </a:t>
            </a:r>
            <a:endParaRPr lang="ru-RU" sz="2800" dirty="0"/>
          </a:p>
        </p:txBody>
      </p:sp>
      <p:cxnSp>
        <p:nvCxnSpPr>
          <p:cNvPr id="11" name="Прямая со стрелкой 10"/>
          <p:cNvCxnSpPr/>
          <p:nvPr/>
        </p:nvCxnSpPr>
        <p:spPr>
          <a:xfrm flipH="1">
            <a:off x="3287688" y="1340768"/>
            <a:ext cx="792088"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a:off x="5925936" y="1750699"/>
            <a:ext cx="0"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p:nvPr/>
        </p:nvCxnSpPr>
        <p:spPr>
          <a:xfrm>
            <a:off x="2567608" y="2348880"/>
            <a:ext cx="0"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Прямая со стрелкой 15"/>
          <p:cNvCxnSpPr/>
          <p:nvPr/>
        </p:nvCxnSpPr>
        <p:spPr>
          <a:xfrm>
            <a:off x="5951984" y="2924944"/>
            <a:ext cx="0"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Прямая со стрелкой 16"/>
          <p:cNvCxnSpPr/>
          <p:nvPr/>
        </p:nvCxnSpPr>
        <p:spPr>
          <a:xfrm>
            <a:off x="8850806" y="2606824"/>
            <a:ext cx="0"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Прямая со стрелкой 17"/>
          <p:cNvCxnSpPr/>
          <p:nvPr/>
        </p:nvCxnSpPr>
        <p:spPr>
          <a:xfrm>
            <a:off x="7376911" y="1268760"/>
            <a:ext cx="864096"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647728" y="2708920"/>
            <a:ext cx="55801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79388" algn="ctr" fontAlgn="base">
              <a:spcBef>
                <a:spcPct val="0"/>
              </a:spcBef>
              <a:spcAft>
                <a:spcPct val="0"/>
              </a:spcAft>
            </a:pPr>
            <a:r>
              <a:rPr lang="kk-KZ" sz="2000" b="1" dirty="0">
                <a:latin typeface="Times New Roman" pitchFamily="18" charset="0"/>
                <a:ea typeface="Calibri" pitchFamily="34" charset="0"/>
                <a:cs typeface="Times New Roman" pitchFamily="18" charset="0"/>
              </a:rPr>
              <a:t>Биоморфалар</a:t>
            </a:r>
            <a:r>
              <a:rPr lang="kk-KZ" sz="2000" dirty="0">
                <a:latin typeface="Times New Roman" pitchFamily="18" charset="0"/>
                <a:ea typeface="Calibri" pitchFamily="34" charset="0"/>
                <a:cs typeface="Times New Roman" pitchFamily="18" charset="0"/>
              </a:rPr>
              <a:t> – жоғары сатыдағы өсімдіктерде негізгі биоморфалар. 1) ағаштар, 2) бұталар, 3) бұташықтар, 4) жартыллай бұталар, 5) жартылай бұташықтар, 6) шөптер биоморфалардың ерекше топтарына қыналар, мүктер, хвощтар, плаундар, папоротниктер жатады.</a:t>
            </a:r>
            <a:endParaRPr lang="kk-KZ" sz="3200" dirty="0">
              <a:latin typeface="Times New Roman" pitchFamily="18" charset="0"/>
              <a:cs typeface="Times New Roman" pitchFamily="18" charset="0"/>
            </a:endParaRPr>
          </a:p>
        </p:txBody>
      </p:sp>
      <p:pic>
        <p:nvPicPr>
          <p:cNvPr id="20483" name="Picture 3" descr="http://lenagold.narod.ru/fon/clipart/l/list/zel/list185.png"/>
          <p:cNvPicPr>
            <a:picLocks noChangeAspect="1" noChangeArrowheads="1"/>
          </p:cNvPicPr>
          <p:nvPr/>
        </p:nvPicPr>
        <p:blipFill>
          <a:blip r:embed="rId2" cstate="print"/>
          <a:srcRect/>
          <a:stretch>
            <a:fillRect/>
          </a:stretch>
        </p:blipFill>
        <p:spPr bwMode="auto">
          <a:xfrm>
            <a:off x="1524000" y="1"/>
            <a:ext cx="9144000" cy="313176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948267" y="327139"/>
            <a:ext cx="9906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79388" algn="just" fontAlgn="base">
              <a:spcBef>
                <a:spcPct val="0"/>
              </a:spcBef>
              <a:spcAft>
                <a:spcPct val="0"/>
              </a:spcAft>
            </a:pPr>
            <a:r>
              <a:rPr lang="kk-KZ" u="sng" dirty="0">
                <a:latin typeface="Times New Roman" pitchFamily="18" charset="0"/>
                <a:ea typeface="Calibri" pitchFamily="34" charset="0"/>
                <a:cs typeface="Times New Roman" pitchFamily="18" charset="0"/>
              </a:rPr>
              <a:t>Фитоценоздың биологиялық структурасы</a:t>
            </a:r>
            <a:r>
              <a:rPr lang="kk-KZ" dirty="0">
                <a:latin typeface="Times New Roman" pitchFamily="18" charset="0"/>
                <a:ea typeface="Calibri" pitchFamily="34" charset="0"/>
                <a:cs typeface="Times New Roman" pitchFamily="18" charset="0"/>
              </a:rPr>
              <a:t>  дегеніміз – фитоценоздағы әртүрлі экологиялық топтардың ара-қатынасы.</a:t>
            </a:r>
          </a:p>
          <a:p>
            <a:pPr indent="179388" algn="just" fontAlgn="base">
              <a:spcBef>
                <a:spcPct val="0"/>
              </a:spcBef>
              <a:spcAft>
                <a:spcPct val="0"/>
              </a:spcAft>
            </a:pPr>
            <a:r>
              <a:rPr lang="kk-KZ" dirty="0">
                <a:latin typeface="Times New Roman" pitchFamily="18" charset="0"/>
                <a:cs typeface="Times New Roman" pitchFamily="18" charset="0"/>
              </a:rPr>
              <a:t>Фитоценозды толық сипаттау үшін оның құрамындағы өсімдіктер түрлерінің экологиялық структурасын ғана емес, ол түрлердің биологиялық ерекшеліктерін де білу қажет. Мысалы, фитоценоздың А) морфологиялық белгілерін, ол дегеніміз фитоценоз құрамындағы өсімдіктер түрлерінің сыртқы белгілері, олардың негізгілері, 1) түрлік құрамы, 2) вертикальдік және горизонтальдік құрылыстары, 3) фитоценоздағы түрлердің сандық ара-қатынасы. В) өсімдік мүшелерінің анатомиялық құрылыс ерекшеліктері. Г) фитоценоздағы түрлердің дарақтарының тығыздығын білу проекциялық жабынын анықтауға мүмкіншілік береді. Д) фитоценоздың тәуліктік, маусымдық және әр жылдағы өзгергіштігі.</a:t>
            </a:r>
            <a:endParaRPr lang="ru-RU" dirty="0">
              <a:latin typeface="Times New Roman" pitchFamily="18" charset="0"/>
              <a:cs typeface="Times New Roman" pitchFamily="18" charset="0"/>
            </a:endParaRPr>
          </a:p>
          <a:p>
            <a:pPr indent="179388" algn="just" fontAlgn="base">
              <a:spcBef>
                <a:spcPct val="0"/>
              </a:spcBef>
              <a:spcAft>
                <a:spcPct val="0"/>
              </a:spcAft>
            </a:pPr>
            <a:endParaRPr lang="kk-KZ" dirty="0">
              <a:latin typeface="Times New Roman" pitchFamily="18" charset="0"/>
              <a:cs typeface="Times New Roman" pitchFamily="18" charset="0"/>
            </a:endParaRPr>
          </a:p>
        </p:txBody>
      </p:sp>
      <p:pic>
        <p:nvPicPr>
          <p:cNvPr id="21507" name="Picture 3" descr="http://mywarez.ru/uploads/posts/2014-02/listya-vishni_2.jpeg"/>
          <p:cNvPicPr>
            <a:picLocks noChangeAspect="1" noChangeArrowheads="1"/>
          </p:cNvPicPr>
          <p:nvPr/>
        </p:nvPicPr>
        <p:blipFill>
          <a:blip r:embed="rId2" cstate="print"/>
          <a:srcRect/>
          <a:stretch>
            <a:fillRect/>
          </a:stretch>
        </p:blipFill>
        <p:spPr bwMode="auto">
          <a:xfrm>
            <a:off x="2040025" y="3284984"/>
            <a:ext cx="5856175" cy="357502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395</Words>
  <Application>Microsoft Office PowerPoint</Application>
  <PresentationFormat>Широкоэкранный</PresentationFormat>
  <Paragraphs>41</Paragraphs>
  <Slides>11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Tolganay Ryskali</dc:creator>
  <cp:lastModifiedBy>Tolganay Ryskali</cp:lastModifiedBy>
  <cp:revision>8</cp:revision>
  <dcterms:created xsi:type="dcterms:W3CDTF">2025-11-02T18:07:37Z</dcterms:created>
  <dcterms:modified xsi:type="dcterms:W3CDTF">2025-11-02T18:19:01Z</dcterms:modified>
</cp:coreProperties>
</file>